
<file path=[Content_Types].xml><?xml version="1.0" encoding="utf-8"?>
<Types xmlns="http://schemas.openxmlformats.org/package/2006/content-types">
  <Default Extension="PhpPresentationReaderPpt2007BkgllAePe" ContentType="application/octet-stream"/>
  <Default Extension="png" ContentType="image/png"/>
  <Default Extension="PhpPresentationReaderPpt2007BkgIJeEpd" ContentType="application/octet-stream"/>
  <Default Extension="PhpPresentationReaderPpt2007BkgBOebGe" ContentType="application/octet-stream"/>
  <Default Extension="PhpPresentationReaderPpt2007BkgcgkOge" ContentType="application/octet-stream"/>
  <Default Extension="rels" ContentType="application/vnd.openxmlformats-package.relationships+xml"/>
  <Default Extension="xml" ContentType="application/xml"/>
  <Default Extension="PhpPresentationReaderPpt2007BkghahCNe" ContentType="application/octet-stream"/>
  <Default Extension="PhpPresentationReaderPpt2007BkgiDPabe" ContentType="application/octet-stream"/>
  <Default Extension="PhpPresentationReaderPpt2007BkgLAkGIe" ContentType="application/octet-stream"/>
  <Default Extension="wdp" ContentType="image/vnd.ms-photo"/>
  <Default Extension="PhpPresentationReaderPpt2007BkgBHccKe" ContentType="application/octet-stream"/>
  <Default Extension="PhpPresentationReaderPpt2007BkgGhgAee" ContentType="application/octet-stream"/>
  <Default Extension="PhpPresentationReaderPpt2007BkgjjaaEe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2" r:id="rId7"/>
    <p:sldId id="267" r:id="rId8"/>
    <p:sldId id="260" r:id="rId9"/>
    <p:sldId id="269" r:id="rId10"/>
    <p:sldId id="268" r:id="rId11"/>
    <p:sldId id="270" r:id="rId12"/>
    <p:sldId id="261" r:id="rId13"/>
    <p:sldId id="262" r:id="rId14"/>
    <p:sldId id="263" r:id="rId15"/>
    <p:sldId id="265" r:id="rId1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1" autoAdjust="0"/>
    <p:restoredTop sz="94660"/>
  </p:normalViewPr>
  <p:slideViewPr>
    <p:cSldViewPr>
      <p:cViewPr varScale="1">
        <p:scale>
          <a:sx n="118" d="100"/>
          <a:sy n="118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IJeEpd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cgkOge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AkGIe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hahCNe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jjaaEe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BOebGe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AkGIe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BHccKe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hahCNe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llAePe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iDPabe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GhgAee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2197986" r:id="rId1"/>
    <p:sldLayoutId id="2422197987" r:id="rId2"/>
    <p:sldLayoutId id="2422197988" r:id="rId3"/>
    <p:sldLayoutId id="2422197989" r:id="rId4"/>
    <p:sldLayoutId id="2422197990" r:id="rId5"/>
    <p:sldLayoutId id="2422197991" r:id="rId6"/>
    <p:sldLayoutId id="2422197992" r:id="rId7"/>
    <p:sldLayoutId id="2422197993" r:id="rId8"/>
    <p:sldLayoutId id="2422197994" r:id="rId9"/>
    <p:sldLayoutId id="2422197995" r:id="rId10"/>
    <p:sldLayoutId id="2422197996" r:id="rId11"/>
    <p:sldLayoutId id="2422197997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CaixaDeTexto 1"/>
          <p:cNvSpPr txBox="1"/>
          <p:nvPr/>
        </p:nvSpPr>
        <p:spPr>
          <a:xfrm>
            <a:off x="1828800" y="1543050"/>
            <a:ext cx="5486400" cy="1714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Integração entre Redes Veiculares e IoT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14400" y="37238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Bruno Augusto</a:t>
            </a:r>
            <a:b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</a:b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Guilherme </a:t>
            </a:r>
            <a:r>
              <a:rPr lang="en-US" sz="2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Kyt</a:t>
            </a: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Moreira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95486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lvl="0" fontAlgn="t"/>
            <a:r>
              <a:rPr lang="en-US" sz="4000" b="1" dirty="0" err="1">
                <a:solidFill>
                  <a:srgbClr val="FFAB40">
                    <a:alpha val="100000"/>
                  </a:srgbClr>
                </a:solidFill>
              </a:rPr>
              <a:t>Benefícios</a:t>
            </a:r>
            <a:r>
              <a:rPr lang="en-US" sz="4000" b="1" dirty="0">
                <a:solidFill>
                  <a:srgbClr val="FFAB40">
                    <a:alpha val="100000"/>
                  </a:srgbClr>
                </a:solidFill>
              </a:rPr>
              <a:t> da </a:t>
            </a:r>
            <a:r>
              <a:rPr lang="en-US" sz="4000" b="1" dirty="0" err="1">
                <a:solidFill>
                  <a:srgbClr val="FFAB40">
                    <a:alpha val="100000"/>
                  </a:srgbClr>
                </a:solidFill>
              </a:rPr>
              <a:t>Integração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05412" y="1140589"/>
            <a:ext cx="4231621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lvl="0" fontAlgn="base"/>
            <a:r>
              <a:rPr lang="pt-BR" sz="2000" b="1" u="sng" dirty="0">
                <a:solidFill>
                  <a:srgbClr val="FFFFFF">
                    <a:alpha val="100000"/>
                  </a:srgbClr>
                </a:solidFill>
              </a:rPr>
              <a:t>Segurança Viária:</a:t>
            </a:r>
            <a:r>
              <a:rPr lang="pt-BR" sz="20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2000" dirty="0">
                <a:solidFill>
                  <a:srgbClr val="FFFFFF">
                    <a:alpha val="100000"/>
                  </a:srgbClr>
                </a:solidFill>
              </a:rPr>
              <a:t>Prevenção de acidentes por comunicação em tempo real.</a:t>
            </a:r>
          </a:p>
          <a:p>
            <a:pPr lvl="0" fontAlgn="base"/>
            <a:endParaRPr lang="pt-BR" sz="2000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2000" b="1" u="sng" dirty="0">
                <a:solidFill>
                  <a:srgbClr val="FFFFFF">
                    <a:alpha val="100000"/>
                  </a:srgbClr>
                </a:solidFill>
              </a:rPr>
              <a:t>Otimização do Fluxo de Tráfego:</a:t>
            </a:r>
            <a:r>
              <a:rPr lang="pt-BR" sz="20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2000" dirty="0">
                <a:solidFill>
                  <a:srgbClr val="FFFFFF">
                    <a:alpha val="100000"/>
                  </a:srgbClr>
                </a:solidFill>
              </a:rPr>
              <a:t>Gestão inteligente do tráfego.</a:t>
            </a:r>
          </a:p>
          <a:p>
            <a:pPr lvl="0" fontAlgn="base"/>
            <a:endParaRPr lang="pt-BR" sz="2000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2000" b="1" u="sng" dirty="0">
                <a:solidFill>
                  <a:srgbClr val="FFFFFF">
                    <a:alpha val="100000"/>
                  </a:srgbClr>
                </a:solidFill>
              </a:rPr>
              <a:t>Sustentabilidade:</a:t>
            </a:r>
            <a:r>
              <a:rPr lang="pt-BR" sz="20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2000" dirty="0">
                <a:solidFill>
                  <a:srgbClr val="FFFFFF">
                    <a:alpha val="100000"/>
                  </a:srgbClr>
                </a:solidFill>
              </a:rPr>
              <a:t>Redução das emissões de gases de efeito estufa.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984882-E552-4B60-9B50-31E0008F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16" y="1275606"/>
            <a:ext cx="455367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Desafios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da </a:t>
            </a: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Integração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43508" y="1059582"/>
            <a:ext cx="8532948" cy="30469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Latência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 </a:t>
            </a: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Confiabilidade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na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Comunicação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Necessidade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tempo real.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Interoperabilidade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entre </a:t>
            </a: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Dispositivos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Diferenças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padrões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dificultam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comunicação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Segurança</a:t>
            </a:r>
            <a:r>
              <a:rPr lang="en-US" sz="24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 </a:t>
            </a:r>
            <a:r>
              <a:rPr lang="en-US" sz="24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Privacidade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Aumento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do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risco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ataques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cibernéticos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89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07504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Perspectivas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Futuras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39552" y="1232922"/>
            <a:ext cx="7848872" cy="31085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Expansão</a:t>
            </a:r>
            <a:r>
              <a:rPr lang="en-US" sz="28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do 5G 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suporte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milhões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dispositivos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Adoção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em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massa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veículos</a:t>
            </a:r>
            <a:r>
              <a:rPr lang="en-US" sz="28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autônomos</a:t>
            </a:r>
            <a:r>
              <a:rPr lang="en-US" sz="28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suas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implicações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Cidades</a:t>
            </a:r>
            <a:r>
              <a:rPr lang="en-US" sz="28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sng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inteligentes</a:t>
            </a:r>
            <a:r>
              <a:rPr lang="en-US" sz="2800" b="1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melhor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gestão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recursos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urbanos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Exemplos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Integração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23528" y="839802"/>
            <a:ext cx="8064896" cy="372409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lvl="0" fontAlgn="base"/>
            <a:r>
              <a:rPr lang="pt-BR" sz="2400" b="1" u="sng" dirty="0">
                <a:solidFill>
                  <a:srgbClr val="FFFFFF">
                    <a:alpha val="100000"/>
                  </a:srgbClr>
                </a:solidFill>
              </a:rPr>
              <a:t>Semáforos Inteligentes: </a:t>
            </a:r>
            <a:r>
              <a:rPr lang="pt-BR" sz="2400" dirty="0">
                <a:solidFill>
                  <a:srgbClr val="FFFFFF">
                    <a:alpha val="100000"/>
                  </a:srgbClr>
                </a:solidFill>
              </a:rPr>
              <a:t>Monitoramento de tráfego em tempo real com </a:t>
            </a:r>
            <a:r>
              <a:rPr lang="pt-BR" sz="2400" dirty="0" err="1">
                <a:solidFill>
                  <a:srgbClr val="FFFFFF">
                    <a:alpha val="100000"/>
                  </a:srgbClr>
                </a:solidFill>
              </a:rPr>
              <a:t>IoT</a:t>
            </a:r>
            <a:r>
              <a:rPr lang="pt-BR" sz="2400" dirty="0">
                <a:solidFill>
                  <a:srgbClr val="FFFFFF">
                    <a:alpha val="100000"/>
                  </a:srgbClr>
                </a:solidFill>
              </a:rPr>
              <a:t>.</a:t>
            </a:r>
          </a:p>
          <a:p>
            <a:pPr lvl="0" fontAlgn="base"/>
            <a:endParaRPr lang="pt-BR" sz="2400" b="1" u="sng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2400" b="1" u="sng" dirty="0">
                <a:solidFill>
                  <a:srgbClr val="FFFFFF">
                    <a:alpha val="100000"/>
                  </a:srgbClr>
                </a:solidFill>
              </a:rPr>
              <a:t>Sistemas de Gerenciamento de Tráfego</a:t>
            </a:r>
            <a:r>
              <a:rPr lang="pt-BR" sz="2400" b="1" dirty="0">
                <a:solidFill>
                  <a:srgbClr val="FFFFFF">
                    <a:alpha val="100000"/>
                  </a:srgbClr>
                </a:solidFill>
              </a:rPr>
              <a:t>: </a:t>
            </a:r>
            <a:r>
              <a:rPr lang="pt-BR" sz="2400" dirty="0">
                <a:solidFill>
                  <a:srgbClr val="FFFFFF">
                    <a:alpha val="100000"/>
                  </a:srgbClr>
                </a:solidFill>
              </a:rPr>
              <a:t>Redirecionamento de tráfego em tempo real.</a:t>
            </a:r>
          </a:p>
          <a:p>
            <a:pPr lvl="0" fontAlgn="base"/>
            <a:endParaRPr lang="pt-BR" sz="2400" b="1" u="sng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2400" b="1" u="sng" dirty="0">
                <a:solidFill>
                  <a:srgbClr val="FFFFFF">
                    <a:alpha val="100000"/>
                  </a:srgbClr>
                </a:solidFill>
              </a:rPr>
              <a:t>Estacionamento Inteligente</a:t>
            </a:r>
            <a:r>
              <a:rPr lang="pt-BR" sz="2400" dirty="0">
                <a:solidFill>
                  <a:srgbClr val="FFFFFF">
                    <a:alpha val="100000"/>
                  </a:srgbClr>
                </a:solidFill>
              </a:rPr>
              <a:t>: Detecção de vagas em tempo real.</a:t>
            </a:r>
          </a:p>
          <a:p>
            <a:pPr lvl="0" fontAlgn="base"/>
            <a:r>
              <a:rPr lang="pt-BR" sz="2400" dirty="0">
                <a:solidFill>
                  <a:srgbClr val="FFFFFF">
                    <a:alpha val="100000"/>
                  </a:srgbClr>
                </a:solidFill>
              </a:rPr>
              <a:t>Veículos Autônomos: Comunicação entre veículos autônomos (V2V).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CE85E7E-177F-41C5-B578-4CAFD438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" y="0"/>
            <a:ext cx="9133071" cy="521766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0" y="92792"/>
            <a:ext cx="260608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highlight>
                  <a:srgbClr val="FFFF00"/>
                </a:highlight>
                <a:latin typeface="Calibri"/>
              </a:rPr>
              <a:t>Conclusão</a:t>
            </a:r>
            <a:endParaRPr lang="en-US" sz="4000" b="1" u="none" strike="noStrike" cap="none" spc="0" dirty="0">
              <a:highlight>
                <a:srgbClr val="FFFF00"/>
              </a:highlight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71600" y="2526544"/>
            <a:ext cx="7740860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integração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entre redes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veiculares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e IoT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representa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um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pilar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essencial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para 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construção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de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cidades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mais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seguras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e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inteligentes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. Essa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tecnologia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pode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melhorar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mobilidade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, 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segurança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e a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sustentabilidade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,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promovendo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um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futuro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mais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 </a:t>
            </a:r>
            <a:r>
              <a:rPr lang="en-US" sz="2000" b="1" u="none" strike="noStrike" cap="none" spc="0" dirty="0" err="1">
                <a:highlight>
                  <a:srgbClr val="FFFF00"/>
                </a:highlight>
                <a:latin typeface="Calibri"/>
              </a:rPr>
              <a:t>conectado</a:t>
            </a:r>
            <a:r>
              <a:rPr lang="en-US" sz="2000" b="1" u="none" strike="noStrike" cap="none" spc="0" dirty="0">
                <a:highlight>
                  <a:srgbClr val="FFFF00"/>
                </a:highlight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CaixaDeTexto 1"/>
          <p:cNvSpPr txBox="1"/>
          <p:nvPr/>
        </p:nvSpPr>
        <p:spPr>
          <a:xfrm>
            <a:off x="1828800" y="1730209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Obrigado</a:t>
            </a: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6115050"/>
          <a:chOff x="914400" y="1028700"/>
          <a:chExt cx="8229600" cy="6115050"/>
        </a:xfrm>
      </p:grpSpPr>
      <p:sp>
        <p:nvSpPr>
          <p:cNvPr id="2" name="CaixaDeTexto 1"/>
          <p:cNvSpPr txBox="1"/>
          <p:nvPr/>
        </p:nvSpPr>
        <p:spPr>
          <a:xfrm>
            <a:off x="0" y="123478"/>
            <a:ext cx="260608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Contexto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07604" y="986700"/>
            <a:ext cx="7128792" cy="38164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A integração das redes veiculares com a Internet das Coisas (</a:t>
            </a:r>
            <a:r>
              <a:rPr lang="pt-BR" sz="2200" dirty="0" err="1">
                <a:solidFill>
                  <a:schemeClr val="bg1"/>
                </a:solidFill>
              </a:rPr>
              <a:t>IoT</a:t>
            </a:r>
            <a:r>
              <a:rPr lang="pt-BR" sz="2200" dirty="0">
                <a:solidFill>
                  <a:schemeClr val="bg1"/>
                </a:solidFill>
              </a:rPr>
              <a:t>) está revolucionando a mobilidade urbana e a segurança no trânsito.</a:t>
            </a:r>
          </a:p>
          <a:p>
            <a:pPr algn="ctr"/>
            <a:endParaRPr lang="pt-BR" sz="2200" dirty="0">
              <a:solidFill>
                <a:schemeClr val="bg1"/>
              </a:solidFill>
            </a:endParaRPr>
          </a:p>
          <a:p>
            <a:pPr algn="ctr"/>
            <a:r>
              <a:rPr lang="pt-BR" sz="2200" b="1" u="sng" dirty="0">
                <a:solidFill>
                  <a:schemeClr val="bg1"/>
                </a:solidFill>
              </a:rPr>
              <a:t>V2X: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dirty="0">
                <a:solidFill>
                  <a:schemeClr val="bg1"/>
                </a:solidFill>
              </a:rPr>
              <a:t>Troca de informações em tempo real entre veículos, infraestrutura urbana e dispositivos conectados.</a:t>
            </a:r>
          </a:p>
          <a:p>
            <a:pPr algn="ctr"/>
            <a:endParaRPr lang="pt-BR" sz="2200" dirty="0">
              <a:solidFill>
                <a:schemeClr val="bg1"/>
              </a:solidFill>
            </a:endParaRPr>
          </a:p>
          <a:p>
            <a:pPr algn="ctr"/>
            <a:r>
              <a:rPr lang="pt-BR" sz="2200" b="1" u="sng" dirty="0">
                <a:solidFill>
                  <a:schemeClr val="bg1"/>
                </a:solidFill>
              </a:rPr>
              <a:t>Benefícios: </a:t>
            </a:r>
            <a:r>
              <a:rPr lang="pt-BR" sz="2200" dirty="0">
                <a:solidFill>
                  <a:schemeClr val="bg1"/>
                </a:solidFill>
              </a:rPr>
              <a:t>Cidades mais seguras, sustentáveis e organizadas.</a:t>
            </a:r>
          </a:p>
          <a:p>
            <a:pPr algn="ctr"/>
            <a:endParaRPr lang="pt-BR" sz="2200" dirty="0">
              <a:solidFill>
                <a:schemeClr val="bg1"/>
              </a:solidFill>
            </a:endParaRPr>
          </a:p>
          <a:p>
            <a:pPr algn="ctr"/>
            <a:r>
              <a:rPr lang="pt-BR" sz="2200" b="1" u="sng" dirty="0">
                <a:solidFill>
                  <a:schemeClr val="bg1"/>
                </a:solidFill>
              </a:rPr>
              <a:t>Estimativas: </a:t>
            </a:r>
            <a:r>
              <a:rPr lang="pt-BR" sz="2200" u="sng" dirty="0">
                <a:solidFill>
                  <a:schemeClr val="bg1"/>
                </a:solidFill>
              </a:rPr>
              <a:t>Mais de 380 milhões de veículos conectados até 2025</a:t>
            </a:r>
            <a:r>
              <a:rPr lang="pt-BR" sz="22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95486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Benefícios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da </a:t>
            </a: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Integração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23528" y="1347614"/>
            <a:ext cx="7315200" cy="3046988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Melhoria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na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Segurança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Viária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Comunicação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em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tempo real para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prevenir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acidentes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Otimização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do 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Fluxo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Tráfego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Gestão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mais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inteligente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reduz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congestionamentos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Sustentabilidade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Ambiental: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Redução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emissões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impacto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ambiental</a:t>
            </a:r>
            <a:r>
              <a:rPr lang="en-US" sz="24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Tecnologias-Chave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95536" y="972678"/>
            <a:ext cx="7315200" cy="4154984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Comunicação </a:t>
            </a:r>
            <a:r>
              <a:rPr lang="en-US" sz="2800" u="sng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Vehicle-to-Anything (V2X) 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para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troca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informações</a:t>
            </a: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strike="noStrike" cap="none" spc="0" dirty="0" err="1">
                <a:solidFill>
                  <a:schemeClr val="bg1"/>
                </a:solidFill>
                <a:latin typeface="Calibri"/>
              </a:rPr>
              <a:t>Sensores</a:t>
            </a:r>
            <a:r>
              <a:rPr lang="en-US" sz="2800" b="1" u="sng" strike="noStrike" cap="none" spc="0" dirty="0">
                <a:solidFill>
                  <a:schemeClr val="bg1"/>
                </a:solidFill>
                <a:latin typeface="Calibri"/>
              </a:rPr>
              <a:t> IoT 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para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monitoramento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e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análise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de dados.
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u="sng" strike="noStrike" cap="none" spc="0" dirty="0">
                <a:solidFill>
                  <a:schemeClr val="bg1"/>
                </a:solidFill>
                <a:latin typeface="Calibri"/>
              </a:rPr>
              <a:t>Tecnologia 5G 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para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baixa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latência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e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alta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capacidade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 de </a:t>
            </a:r>
            <a:r>
              <a:rPr lang="en-US" sz="2800" u="none" strike="noStrike" cap="none" spc="0" dirty="0" err="1">
                <a:solidFill>
                  <a:schemeClr val="bg1"/>
                </a:solidFill>
                <a:latin typeface="Calibri"/>
              </a:rPr>
              <a:t>conectividade</a:t>
            </a:r>
            <a:r>
              <a:rPr lang="en-US" sz="2800" u="none" strike="noStrike" cap="none" spc="0" dirty="0">
                <a:solidFill>
                  <a:schemeClr val="bg1"/>
                </a:solidFill>
                <a:latin typeface="Calibri"/>
              </a:rPr>
              <a:t>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Tecnologias-Chave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9512" y="1347614"/>
            <a:ext cx="7920880" cy="40934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pt-BR" sz="2000" b="1" u="sng" dirty="0">
                <a:solidFill>
                  <a:schemeClr val="bg1"/>
                </a:solidFill>
              </a:rPr>
              <a:t>V2V: </a:t>
            </a:r>
            <a:r>
              <a:rPr lang="pt-BR" sz="2000" dirty="0" err="1">
                <a:solidFill>
                  <a:schemeClr val="bg1"/>
                </a:solidFill>
              </a:rPr>
              <a:t>Vehicle-to-Vehicle</a:t>
            </a:r>
            <a:r>
              <a:rPr lang="pt-BR" sz="2000" dirty="0">
                <a:solidFill>
                  <a:schemeClr val="bg1"/>
                </a:solidFill>
              </a:rPr>
              <a:t> (Troca de informações entre veículos).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u="sng" dirty="0">
                <a:solidFill>
                  <a:schemeClr val="bg1"/>
                </a:solidFill>
              </a:rPr>
              <a:t>V2I: </a:t>
            </a:r>
            <a:r>
              <a:rPr lang="pt-BR" sz="2000" dirty="0" err="1">
                <a:solidFill>
                  <a:schemeClr val="bg1"/>
                </a:solidFill>
              </a:rPr>
              <a:t>Vehicle-to-Infrastructure</a:t>
            </a:r>
            <a:r>
              <a:rPr lang="pt-BR" sz="2000" dirty="0">
                <a:solidFill>
                  <a:schemeClr val="bg1"/>
                </a:solidFill>
              </a:rPr>
              <a:t> (Comunicação com infraestrutura urbana).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V2P: </a:t>
            </a:r>
            <a:r>
              <a:rPr lang="pt-BR" sz="2000" dirty="0" err="1">
                <a:solidFill>
                  <a:schemeClr val="bg1"/>
                </a:solidFill>
              </a:rPr>
              <a:t>Vehicle-to-Pedestrian</a:t>
            </a:r>
            <a:r>
              <a:rPr lang="pt-BR" sz="2000" dirty="0">
                <a:solidFill>
                  <a:schemeClr val="bg1"/>
                </a:solidFill>
              </a:rPr>
              <a:t> (Detecção de pedestres conectados).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u="sng" dirty="0">
                <a:solidFill>
                  <a:schemeClr val="bg1"/>
                </a:solidFill>
              </a:rPr>
              <a:t>V2N</a:t>
            </a:r>
            <a:r>
              <a:rPr lang="pt-BR" sz="2000" u="sng" dirty="0">
                <a:solidFill>
                  <a:schemeClr val="bg1"/>
                </a:solidFill>
              </a:rPr>
              <a:t>: </a:t>
            </a:r>
            <a:r>
              <a:rPr lang="pt-BR" sz="2000" dirty="0" err="1">
                <a:solidFill>
                  <a:schemeClr val="bg1"/>
                </a:solidFill>
              </a:rPr>
              <a:t>Vehicle</a:t>
            </a:r>
            <a:r>
              <a:rPr lang="pt-BR" sz="2000" dirty="0">
                <a:solidFill>
                  <a:schemeClr val="bg1"/>
                </a:solidFill>
              </a:rPr>
              <a:t>-</a:t>
            </a:r>
            <a:r>
              <a:rPr lang="pt-BR" sz="2000" dirty="0" err="1">
                <a:solidFill>
                  <a:schemeClr val="bg1"/>
                </a:solidFill>
              </a:rPr>
              <a:t>to</a:t>
            </a:r>
            <a:r>
              <a:rPr lang="pt-BR" sz="2000" dirty="0">
                <a:solidFill>
                  <a:schemeClr val="bg1"/>
                </a:solidFill>
              </a:rPr>
              <a:t>-Network (Conexão com redes de comunicação como 5G).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V2S: </a:t>
            </a:r>
            <a:r>
              <a:rPr lang="pt-BR" sz="2000" dirty="0" err="1">
                <a:solidFill>
                  <a:schemeClr val="bg1"/>
                </a:solidFill>
              </a:rPr>
              <a:t>Vehicle</a:t>
            </a:r>
            <a:r>
              <a:rPr lang="pt-BR" sz="2000" dirty="0">
                <a:solidFill>
                  <a:schemeClr val="bg1"/>
                </a:solidFill>
              </a:rPr>
              <a:t>-</a:t>
            </a:r>
            <a:r>
              <a:rPr lang="pt-BR" sz="2000" dirty="0" err="1">
                <a:solidFill>
                  <a:schemeClr val="bg1"/>
                </a:solidFill>
              </a:rPr>
              <a:t>to</a:t>
            </a:r>
            <a:r>
              <a:rPr lang="pt-BR" sz="2000" dirty="0">
                <a:solidFill>
                  <a:schemeClr val="bg1"/>
                </a:solidFill>
              </a:rPr>
              <a:t>-Self (Comunicação dentro do veículo).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u="sng" dirty="0">
                <a:solidFill>
                  <a:schemeClr val="bg1"/>
                </a:solidFill>
              </a:rPr>
              <a:t>V2R: </a:t>
            </a:r>
            <a:r>
              <a:rPr lang="pt-BR" sz="2000" dirty="0" err="1">
                <a:solidFill>
                  <a:schemeClr val="bg1"/>
                </a:solidFill>
              </a:rPr>
              <a:t>Vehicle</a:t>
            </a:r>
            <a:r>
              <a:rPr lang="pt-BR" sz="2000" dirty="0">
                <a:solidFill>
                  <a:schemeClr val="bg1"/>
                </a:solidFill>
              </a:rPr>
              <a:t>-</a:t>
            </a:r>
            <a:r>
              <a:rPr lang="pt-BR" sz="2000" dirty="0" err="1">
                <a:solidFill>
                  <a:schemeClr val="bg1"/>
                </a:solidFill>
              </a:rPr>
              <a:t>to</a:t>
            </a:r>
            <a:r>
              <a:rPr lang="pt-BR" sz="2000" dirty="0">
                <a:solidFill>
                  <a:schemeClr val="bg1"/>
                </a:solidFill>
              </a:rPr>
              <a:t>-Road (Comunicação com a infraestrutura da estrada).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39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45EC9D-425B-47B1-BF52-28F9D0E6E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632" y="172857"/>
            <a:ext cx="6840760" cy="47977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79512" y="123478"/>
            <a:ext cx="738664" cy="4176464"/>
          </a:xfrm>
          <a:prstGeom prst="rect">
            <a:avLst/>
          </a:prstGeom>
          <a:noFill/>
        </p:spPr>
        <p:txBody>
          <a:bodyPr vert="vert270" wrap="square" lIns="91440" tIns="45720" rIns="91440" bIns="45720" rtlCol="0" anchor="ctr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Tecnologias-Chave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415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79512" y="123478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Internet das </a:t>
            </a:r>
            <a:r>
              <a:rPr lang="en-US" sz="4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Coisas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(</a:t>
            </a:r>
            <a:r>
              <a:rPr lang="en-US" sz="4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</a:t>
            </a: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oT)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9512" y="1203598"/>
            <a:ext cx="7920880" cy="32932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u="sng" dirty="0">
                <a:solidFill>
                  <a:schemeClr val="bg1"/>
                </a:solidFill>
              </a:rPr>
              <a:t>Conexão e interoperabilidade </a:t>
            </a:r>
            <a:r>
              <a:rPr lang="pt-BR" sz="2400" dirty="0">
                <a:solidFill>
                  <a:schemeClr val="bg1"/>
                </a:solidFill>
              </a:rPr>
              <a:t>de dispositivos do cotidiano.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u="sng" dirty="0">
                <a:solidFill>
                  <a:schemeClr val="bg1"/>
                </a:solidFill>
              </a:rPr>
              <a:t>Sensores e atuadores </a:t>
            </a:r>
            <a:r>
              <a:rPr lang="pt-BR" sz="2400" dirty="0">
                <a:solidFill>
                  <a:schemeClr val="bg1"/>
                </a:solidFill>
              </a:rPr>
              <a:t>integrados para monitoramento inteligente.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u="sng" dirty="0">
                <a:solidFill>
                  <a:schemeClr val="bg1"/>
                </a:solidFill>
              </a:rPr>
              <a:t>Comunicação eficiente </a:t>
            </a:r>
            <a:r>
              <a:rPr lang="pt-BR" sz="2400" dirty="0">
                <a:solidFill>
                  <a:schemeClr val="bg1"/>
                </a:solidFill>
              </a:rPr>
              <a:t>e </a:t>
            </a:r>
            <a:r>
              <a:rPr lang="pt-BR" sz="2400" u="sng" dirty="0">
                <a:solidFill>
                  <a:schemeClr val="bg1"/>
                </a:solidFill>
              </a:rPr>
              <a:t>tomada de decisões </a:t>
            </a:r>
            <a:r>
              <a:rPr lang="pt-BR" sz="2400" dirty="0">
                <a:solidFill>
                  <a:schemeClr val="bg1"/>
                </a:solidFill>
              </a:rPr>
              <a:t>colaborativas para maximizar segurança e conveniência.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1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107504" y="195486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lvl="0" fontAlgn="t"/>
            <a:r>
              <a:rPr lang="pt-BR" sz="4000" b="1" dirty="0">
                <a:solidFill>
                  <a:srgbClr val="FFAB40">
                    <a:alpha val="100000"/>
                  </a:srgbClr>
                </a:solidFill>
              </a:rPr>
              <a:t>Papel do 5G na Integração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520" y="1347614"/>
            <a:ext cx="7848872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lvl="0" fontAlgn="base"/>
            <a:r>
              <a:rPr lang="pt-BR" sz="2800" b="1" u="sng" dirty="0">
                <a:solidFill>
                  <a:srgbClr val="FFFFFF">
                    <a:alpha val="100000"/>
                  </a:srgbClr>
                </a:solidFill>
              </a:rPr>
              <a:t>5G:</a:t>
            </a:r>
            <a:r>
              <a:rPr lang="pt-BR" sz="2800" b="1" dirty="0">
                <a:solidFill>
                  <a:srgbClr val="FFFFFF">
                    <a:alpha val="100000"/>
                  </a:srgbClr>
                </a:solidFill>
              </a:rPr>
              <a:t>  </a:t>
            </a:r>
            <a:r>
              <a:rPr lang="pt-BR" sz="2800" dirty="0">
                <a:solidFill>
                  <a:srgbClr val="FFFFFF">
                    <a:alpha val="100000"/>
                  </a:srgbClr>
                </a:solidFill>
              </a:rPr>
              <a:t>Baixa latência, alta largura de banda e confiabilidade superior.</a:t>
            </a:r>
          </a:p>
          <a:p>
            <a:pPr lvl="0" fontAlgn="base"/>
            <a:endParaRPr lang="pt-BR" sz="2800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2800" b="1" u="sng" dirty="0">
                <a:solidFill>
                  <a:srgbClr val="FFFFFF">
                    <a:alpha val="100000"/>
                  </a:srgbClr>
                </a:solidFill>
              </a:rPr>
              <a:t>Benefícios:</a:t>
            </a:r>
            <a:r>
              <a:rPr lang="pt-BR" sz="28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2800" dirty="0">
                <a:solidFill>
                  <a:srgbClr val="FFFFFF">
                    <a:alpha val="100000"/>
                  </a:srgbClr>
                </a:solidFill>
              </a:rPr>
              <a:t>Respostas quase instantâneas, conexão de muitos dispositivos, maior confiabilidade.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aixaDeTexto 1"/>
          <p:cNvSpPr txBox="1"/>
          <p:nvPr/>
        </p:nvSpPr>
        <p:spPr>
          <a:xfrm>
            <a:off x="53752" y="123478"/>
            <a:ext cx="903649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lvl="0" fontAlgn="t"/>
            <a:r>
              <a:rPr lang="pt-BR" sz="4000" b="1" dirty="0">
                <a:solidFill>
                  <a:srgbClr val="FFAB40">
                    <a:alpha val="100000"/>
                  </a:srgbClr>
                </a:solidFill>
              </a:rPr>
              <a:t>Inteligência Artificial e </a:t>
            </a:r>
            <a:r>
              <a:rPr lang="pt-BR" sz="4000" b="1" dirty="0" err="1">
                <a:solidFill>
                  <a:srgbClr val="FFAB40">
                    <a:alpha val="100000"/>
                  </a:srgbClr>
                </a:solidFill>
              </a:rPr>
              <a:t>Machine</a:t>
            </a:r>
            <a:r>
              <a:rPr lang="pt-BR" sz="4000" b="1" dirty="0">
                <a:solidFill>
                  <a:srgbClr val="FFAB40">
                    <a:alpha val="100000"/>
                  </a:srgbClr>
                </a:solidFill>
              </a:rPr>
              <a:t> Learning</a:t>
            </a:r>
            <a:endParaRPr lang="en-US" sz="4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520" y="1140589"/>
            <a:ext cx="7848872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lvl="0" fontAlgn="base"/>
            <a:r>
              <a:rPr lang="pt-BR" sz="3200" b="1" u="sng" dirty="0">
                <a:solidFill>
                  <a:srgbClr val="FFFFFF">
                    <a:alpha val="100000"/>
                  </a:srgbClr>
                </a:solidFill>
              </a:rPr>
              <a:t>IA/ML:</a:t>
            </a:r>
            <a:r>
              <a:rPr lang="pt-BR" sz="32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3200" dirty="0">
                <a:solidFill>
                  <a:srgbClr val="FFFFFF">
                    <a:alpha val="100000"/>
                  </a:srgbClr>
                </a:solidFill>
              </a:rPr>
              <a:t>Análise de dados em redes veiculares e </a:t>
            </a:r>
            <a:r>
              <a:rPr lang="pt-BR" sz="3200" dirty="0" err="1">
                <a:solidFill>
                  <a:srgbClr val="FFFFFF">
                    <a:alpha val="100000"/>
                  </a:srgbClr>
                </a:solidFill>
              </a:rPr>
              <a:t>IoT</a:t>
            </a:r>
            <a:r>
              <a:rPr lang="pt-BR" sz="3200" dirty="0">
                <a:solidFill>
                  <a:srgbClr val="FFFFFF">
                    <a:alpha val="100000"/>
                  </a:srgbClr>
                </a:solidFill>
              </a:rPr>
              <a:t>.</a:t>
            </a:r>
          </a:p>
          <a:p>
            <a:pPr lvl="0" fontAlgn="base"/>
            <a:endParaRPr lang="pt-BR" sz="3200" dirty="0">
              <a:solidFill>
                <a:srgbClr val="FFFFFF">
                  <a:alpha val="100000"/>
                </a:srgbClr>
              </a:solidFill>
            </a:endParaRPr>
          </a:p>
          <a:p>
            <a:pPr lvl="0" fontAlgn="base"/>
            <a:r>
              <a:rPr lang="pt-BR" sz="3200" b="1" u="sng" dirty="0">
                <a:solidFill>
                  <a:srgbClr val="FFFFFF">
                    <a:alpha val="100000"/>
                  </a:srgbClr>
                </a:solidFill>
              </a:rPr>
              <a:t>Aplicações:</a:t>
            </a:r>
            <a:r>
              <a:rPr lang="pt-BR" sz="3200" b="1" dirty="0">
                <a:solidFill>
                  <a:srgbClr val="FFFFFF">
                    <a:alpha val="100000"/>
                  </a:srgbClr>
                </a:solidFill>
              </a:rPr>
              <a:t> </a:t>
            </a:r>
            <a:r>
              <a:rPr lang="pt-BR" sz="3200" dirty="0">
                <a:solidFill>
                  <a:srgbClr val="FFFFFF">
                    <a:alpha val="100000"/>
                  </a:srgbClr>
                </a:solidFill>
              </a:rPr>
              <a:t>Previsão de congestionamentos, acidentes e tomada de decisões dinâmicas.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29127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67">
  <a:themeElements>
    <a:clrScheme name="Theme67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6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507</Words>
  <Application>Microsoft Office PowerPoint</Application>
  <PresentationFormat>Apresentação na tela (16:9)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Calibri</vt:lpstr>
      <vt:lpstr>Wingdings</vt:lpstr>
      <vt:lpstr>Theme67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Bruno Augusto</cp:lastModifiedBy>
  <cp:revision>6</cp:revision>
  <dcterms:created xsi:type="dcterms:W3CDTF">2024-12-02T23:21:53Z</dcterms:created>
  <dcterms:modified xsi:type="dcterms:W3CDTF">2024-12-04T12:57:04Z</dcterms:modified>
  <cp:category/>
  <cp:contentStatus/>
</cp:coreProperties>
</file>